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23" d="100"/>
          <a:sy n="23" d="100"/>
        </p:scale>
        <p:origin x="16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093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65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452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29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28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48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04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696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127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217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760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72B97-BDF6-418B-A722-810D1DE3E581}" type="datetimeFigureOut">
              <a:rPr lang="en-US" smtClean="0"/>
              <a:t>11/18/2019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90BE6-BF57-4690-92E5-165BBB7A3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63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xdh@mail.dlut.edu.cn" TargetMode="External"/><Relationship Id="rId2" Type="http://schemas.openxmlformats.org/officeDocument/2006/relationships/hyperlink" Target="mailto:wangxy@dlut.edu.cn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D531B50-DEA0-4066-BEAE-9D839A72FE93}"/>
              </a:ext>
            </a:extLst>
          </p:cNvPr>
          <p:cNvSpPr/>
          <p:nvPr/>
        </p:nvSpPr>
        <p:spPr>
          <a:xfrm>
            <a:off x="1044546" y="875872"/>
            <a:ext cx="41970960" cy="301752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>
                <a:latin typeface="Arial" panose="020B0604020202020204" pitchFamily="34" charset="0"/>
                <a:cs typeface="Arial" panose="020B0604020202020204" pitchFamily="34" charset="0"/>
              </a:rPr>
              <a:t>Langton’s Ant</a:t>
            </a:r>
          </a:p>
          <a:p>
            <a:pPr algn="ctr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Hope Lee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CE776E-DD58-435D-951B-4BF95F757033}"/>
              </a:ext>
            </a:extLst>
          </p:cNvPr>
          <p:cNvSpPr/>
          <p:nvPr/>
        </p:nvSpPr>
        <p:spPr>
          <a:xfrm>
            <a:off x="29489400" y="4427621"/>
            <a:ext cx="13441680" cy="240631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71812B-4598-4D3E-A368-60B2355A7127}"/>
              </a:ext>
            </a:extLst>
          </p:cNvPr>
          <p:cNvSpPr/>
          <p:nvPr/>
        </p:nvSpPr>
        <p:spPr>
          <a:xfrm>
            <a:off x="29489400" y="28962443"/>
            <a:ext cx="13441680" cy="3080085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References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9B3EB52-8900-4F2A-8896-81F091A80911}"/>
              </a:ext>
            </a:extLst>
          </p:cNvPr>
          <p:cNvGrpSpPr/>
          <p:nvPr/>
        </p:nvGrpSpPr>
        <p:grpSpPr>
          <a:xfrm>
            <a:off x="960120" y="4490267"/>
            <a:ext cx="13441680" cy="10250904"/>
            <a:chOff x="1371600" y="4186988"/>
            <a:chExt cx="13258800" cy="1025090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76D595B-F85B-4E40-84A9-3BFEC7C4A6EB}"/>
                </a:ext>
              </a:extLst>
            </p:cNvPr>
            <p:cNvSpPr/>
            <p:nvPr/>
          </p:nvSpPr>
          <p:spPr>
            <a:xfrm>
              <a:off x="1371600" y="4186989"/>
              <a:ext cx="13258800" cy="1025090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7E4A030-3103-4E2C-B7DD-3277814714C0}"/>
                </a:ext>
              </a:extLst>
            </p:cNvPr>
            <p:cNvSpPr/>
            <p:nvPr/>
          </p:nvSpPr>
          <p:spPr>
            <a:xfrm>
              <a:off x="1371600" y="4186988"/>
              <a:ext cx="13258800" cy="18288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>
                  <a:latin typeface="Arial" panose="020B0604020202020204" pitchFamily="34" charset="0"/>
                  <a:cs typeface="Arial" panose="020B0604020202020204" pitchFamily="34" charset="0"/>
                </a:rPr>
                <a:t>Introduction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77CB2A0-A35A-40F0-A207-13062962CF79}"/>
              </a:ext>
            </a:extLst>
          </p:cNvPr>
          <p:cNvSpPr txBox="1"/>
          <p:nvPr/>
        </p:nvSpPr>
        <p:spPr>
          <a:xfrm>
            <a:off x="1627564" y="6896582"/>
            <a:ext cx="1201189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Langton’s Ant is a variety of cellular automata, similar to  Conway’s game of Life. The set-up and rules for Langton’s Ant’s basic algorithm is very straightforward. The simulation consists of a grid whose cells can be either black or white, with basic simulations starting with a fully white grid. An ant is then positioned at some initial starting location and its subsequent motion governed by two rules:</a:t>
            </a:r>
          </a:p>
          <a:p>
            <a:pPr marL="742950" indent="-742950">
              <a:buAutoNum type="arabicPeriod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If at a white cell, turn 90 degrees right, flip the cell color, then move forward one cell</a:t>
            </a:r>
          </a:p>
          <a:p>
            <a:pPr marL="742950" indent="-742950">
              <a:buAutoNum type="arabicPeriod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If at a black cell, turn 90 degrees left, flip the cell color, then move forward one cell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F955FDE-C99C-4200-964C-FEB1282450E1}"/>
              </a:ext>
            </a:extLst>
          </p:cNvPr>
          <p:cNvGrpSpPr/>
          <p:nvPr/>
        </p:nvGrpSpPr>
        <p:grpSpPr>
          <a:xfrm>
            <a:off x="960120" y="15474006"/>
            <a:ext cx="13441680" cy="16640768"/>
            <a:chOff x="1371600" y="15170727"/>
            <a:chExt cx="13441680" cy="1664076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2652DCE-21BC-42EE-91C1-07376AF6BC25}"/>
                </a:ext>
              </a:extLst>
            </p:cNvPr>
            <p:cNvSpPr/>
            <p:nvPr/>
          </p:nvSpPr>
          <p:spPr>
            <a:xfrm>
              <a:off x="1371600" y="15170727"/>
              <a:ext cx="13441680" cy="1664076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E26C29-88BF-4A49-A31E-0F849C12FA9F}"/>
                </a:ext>
              </a:extLst>
            </p:cNvPr>
            <p:cNvSpPr/>
            <p:nvPr/>
          </p:nvSpPr>
          <p:spPr>
            <a:xfrm>
              <a:off x="1371600" y="15170727"/>
              <a:ext cx="13441680" cy="18288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>
                  <a:latin typeface="Arial" panose="020B0604020202020204" pitchFamily="34" charset="0"/>
                  <a:cs typeface="Arial" panose="020B0604020202020204" pitchFamily="34" charset="0"/>
                </a:rPr>
                <a:t>Phases of Behavior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9AE4204-A4AD-4077-8A24-E645B9FDB983}"/>
              </a:ext>
            </a:extLst>
          </p:cNvPr>
          <p:cNvGrpSpPr/>
          <p:nvPr/>
        </p:nvGrpSpPr>
        <p:grpSpPr>
          <a:xfrm>
            <a:off x="15281044" y="4490267"/>
            <a:ext cx="13441680" cy="18023957"/>
            <a:chOff x="15316200" y="4186988"/>
            <a:chExt cx="13258800" cy="1802395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DE50C92-A383-4A7E-B94A-741F5AA65643}"/>
                </a:ext>
              </a:extLst>
            </p:cNvPr>
            <p:cNvSpPr/>
            <p:nvPr/>
          </p:nvSpPr>
          <p:spPr>
            <a:xfrm>
              <a:off x="15316200" y="4186990"/>
              <a:ext cx="13258800" cy="1802395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0A70FE-3859-4C03-BD83-D7EE3169B921}"/>
                </a:ext>
              </a:extLst>
            </p:cNvPr>
            <p:cNvSpPr/>
            <p:nvPr/>
          </p:nvSpPr>
          <p:spPr>
            <a:xfrm>
              <a:off x="15316200" y="4186988"/>
              <a:ext cx="13258800" cy="18288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>
                  <a:latin typeface="Arial" panose="020B0604020202020204" pitchFamily="34" charset="0"/>
                  <a:cs typeface="Arial" panose="020B0604020202020204" pitchFamily="34" charset="0"/>
                </a:rPr>
                <a:t>Quantifying Behavior</a:t>
              </a:r>
            </a:p>
          </p:txBody>
        </p: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585AA336-68BF-4636-92DB-BDC07DCCD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564225" y="6896582"/>
            <a:ext cx="5848350" cy="4391025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4EA032B5-49F2-4C7C-ADA6-1605010983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564225" y="11997381"/>
            <a:ext cx="5848350" cy="4391025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7F07479F-2BB6-484E-9B54-DC984B7525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979861" y="17136553"/>
            <a:ext cx="5848350" cy="43910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181E3B2-8C13-4FDE-B2C8-682899335C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7758024"/>
            <a:ext cx="5852172" cy="438912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6EE629F-9374-45CD-81F5-B25CB8D27A4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223" y="22514225"/>
            <a:ext cx="5852172" cy="438912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C207CC4-758E-4DFE-B991-3521F63CE1B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546" y="27314498"/>
            <a:ext cx="5852172" cy="438912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AEAD094-0DB9-4E8E-A078-2F07A98FFD4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22514224"/>
            <a:ext cx="5852172" cy="438912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EC5FE61-192A-4A37-9297-17B48EADAE5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223" y="17666683"/>
            <a:ext cx="5852172" cy="4389129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5BB676E2-12BB-4042-89FD-9488183EE5FD}"/>
              </a:ext>
            </a:extLst>
          </p:cNvPr>
          <p:cNvGrpSpPr/>
          <p:nvPr/>
        </p:nvGrpSpPr>
        <p:grpSpPr>
          <a:xfrm>
            <a:off x="15281044" y="23091739"/>
            <a:ext cx="13497964" cy="9023035"/>
            <a:chOff x="15316200" y="22788460"/>
            <a:chExt cx="13497964" cy="9023035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8B34353-3FE6-4088-BD8F-AA1AA0079797}"/>
                </a:ext>
              </a:extLst>
            </p:cNvPr>
            <p:cNvSpPr/>
            <p:nvPr/>
          </p:nvSpPr>
          <p:spPr>
            <a:xfrm>
              <a:off x="15372484" y="22959092"/>
              <a:ext cx="13441680" cy="885240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9CA5CA8B-78A6-4CDB-8D78-EDDF180EE868}"/>
                </a:ext>
              </a:extLst>
            </p:cNvPr>
            <p:cNvSpPr/>
            <p:nvPr/>
          </p:nvSpPr>
          <p:spPr>
            <a:xfrm>
              <a:off x="15316200" y="22788460"/>
              <a:ext cx="13497964" cy="1828800"/>
            </a:xfrm>
            <a:prstGeom prst="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5400" dirty="0">
                  <a:latin typeface="Arial" panose="020B0604020202020204" pitchFamily="34" charset="0"/>
                  <a:cs typeface="Arial" panose="020B0604020202020204" pitchFamily="34" charset="0"/>
                </a:rPr>
                <a:t>Randomness and Order in Initial Lattice</a:t>
              </a:r>
            </a:p>
          </p:txBody>
        </p: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FCF029C0-705A-4B73-880A-36C47597BF5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4307" y="26168605"/>
            <a:ext cx="5852172" cy="438912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D1B87A3-7965-42B8-847A-693DDF4F012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4243" y="26113357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91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3BA1E6BC-2BBF-4DE8-8FE5-116B001D6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0691" y="3906536"/>
            <a:ext cx="41889673" cy="3662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A novel image encryption scheme using chaos and Langton’s Ant cellular automaton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Xingyuan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Wang</a:t>
            </a:r>
            <a:r>
              <a:rPr kumimoji="0" lang="en-US" altLang="en-US" sz="4400" b="0" i="0" u="sng" strike="noStrike" cap="none" normalizeH="0" baseline="0" dirty="0">
                <a:ln>
                  <a:noFill/>
                </a:ln>
                <a:solidFill>
                  <a:srgbClr val="004AA7"/>
                </a:solidFill>
                <a:effectLst/>
                <a:latin typeface="Source Sans Pro" panose="020B0503030403020204" pitchFamily="34" charset="0"/>
              </a:rPr>
              <a:t>  </a:t>
            </a:r>
            <a:r>
              <a:rPr kumimoji="0" lang="en-US" altLang="en-US" sz="6600" b="0" i="0" u="sng" strike="noStrike" cap="none" normalizeH="0" baseline="0" dirty="0">
                <a:ln>
                  <a:noFill/>
                </a:ln>
                <a:solidFill>
                  <a:srgbClr val="004AA7"/>
                </a:solidFill>
                <a:effectLst/>
                <a:latin typeface="Source Sans Pro" panose="020B0503030403020204" pitchFamily="34" charset="0"/>
              </a:rPr>
              <a:t>       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Dahai</a:t>
            </a: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Xu</a:t>
            </a:r>
            <a:r>
              <a:rPr kumimoji="0" lang="en-US" altLang="en-US" sz="4400" b="0" i="0" u="sng" strike="noStrike" cap="none" normalizeH="0" baseline="0" dirty="0">
                <a:ln>
                  <a:noFill/>
                </a:ln>
                <a:solidFill>
                  <a:srgbClr val="004AA7"/>
                </a:solidFill>
                <a:effectLst/>
                <a:latin typeface="Source Sans Pro" panose="020B0503030403020204" pitchFamily="34" charset="0"/>
              </a:rPr>
              <a:t>  </a:t>
            </a:r>
            <a:r>
              <a:rPr kumimoji="0" lang="en-US" altLang="en-US" sz="6600" b="0" i="0" u="sng" strike="noStrike" cap="none" normalizeH="0" baseline="0" dirty="0">
                <a:ln>
                  <a:noFill/>
                </a:ln>
                <a:solidFill>
                  <a:srgbClr val="004AA7"/>
                </a:solidFill>
                <a:effectLst/>
                <a:latin typeface="Source Sans Pro" panose="020B0503030403020204" pitchFamily="34" charset="0"/>
              </a:rPr>
              <a:t>       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AutoShape 2" descr="Email author">
            <a:hlinkClick r:id="rId2" tooltip="wangxy@dlut.edu.cn"/>
            <a:extLst>
              <a:ext uri="{FF2B5EF4-FFF2-40B4-BE49-F238E27FC236}">
                <a16:creationId xmlns:a16="http://schemas.microsoft.com/office/drawing/2014/main" id="{708EF867-02B0-4395-A082-ED62AC0F5A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776125" y="9596726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3" descr="Email author">
            <a:hlinkClick r:id="rId3" tooltip="xdh@mail.dlut.edu.cn"/>
            <a:extLst>
              <a:ext uri="{FF2B5EF4-FFF2-40B4-BE49-F238E27FC236}">
                <a16:creationId xmlns:a16="http://schemas.microsoft.com/office/drawing/2014/main" id="{BDB5DD7B-8EE4-4EAC-8761-4864568CC1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28462" y="9811039"/>
            <a:ext cx="228600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90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145</Words>
  <Application>Microsoft Office PowerPoint</Application>
  <PresentationFormat>Custom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Georgia</vt:lpstr>
      <vt:lpstr>Source Sans Pro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Hope Lee</dc:creator>
  <cp:lastModifiedBy>Hope Lee</cp:lastModifiedBy>
  <cp:revision>12</cp:revision>
  <dcterms:created xsi:type="dcterms:W3CDTF">2019-11-15T05:20:51Z</dcterms:created>
  <dcterms:modified xsi:type="dcterms:W3CDTF">2019-11-18T07:47:25Z</dcterms:modified>
</cp:coreProperties>
</file>

<file path=docProps/thumbnail.jpeg>
</file>